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67605-3933-4790-9439-11E0BADE50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8DE990-A5C3-4191-8C7B-0BDA016226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2F45C-DAA7-4A15-BDD5-675D79606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D85BE-82B4-441D-998D-F089133A7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A386-41D8-4432-A15A-4DCFE48A7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50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C5663-F34B-4036-98B8-11446114E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45AE3-136D-4DA2-997F-A14CBE8D3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8588D1-F2CE-49D4-844E-174D1637B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60E00-073E-42AA-B258-303F2824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763B04-541E-473C-94DC-8557CC6BB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311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0AC5F-DC35-40A3-BD75-35653C49B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7D2ED6-C7A5-4C87-A909-06F6D57DE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7D7C7F-4454-4D7E-A13A-06F742C31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C95DB1-BE47-4B42-9E72-858191100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5967A-BCA2-4548-BC5C-61CBB5040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519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DD588-9EA3-4773-A3CA-E8AE05203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6D8DD-1647-48C5-BC26-6C24FB32B7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0B2170-A485-463A-8A41-1A2DCDA9F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9A4304-F661-456F-BADB-8E7AA7CFB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58A8E-CC17-45E5-9867-F5D259964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F2D607-B56E-43E4-BE14-021C6CF7D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92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AE6B4-9CA6-459B-B9FE-A7EBDC555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20F9A-3E9A-4B7F-A3A9-C89C585B69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3C6195-BED7-4A88-BC4C-1773841284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07B69D-57B6-4619-8D9C-8DA1260E7F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728796-8681-4C45-AA91-040DB08E0C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E719FF-B225-4E0B-A70F-0F2A7F57F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4AA44F-6F65-4F74-812B-DCB749A5C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42E12E-9144-496F-9ECC-F3DF69332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035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92958-6545-4BC0-945F-9C1459215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851D37-B3CA-4C0F-A69F-2D91298F4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AA02F5-738C-4EBA-9B57-5558F8F62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9EDD9A-8F6E-47EF-A63F-8210D196D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26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87ACA5-3B24-49E8-8829-4CF1A00A2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DFEDC3-7097-4669-A701-D96159315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1F714D-6C76-4276-A435-4DF564EB4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153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98505-FF2D-49A1-B370-B46BCCC5E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18050-FD53-4DE2-830D-B23F2D991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3D8769-C441-4B67-9836-FAFD1215A1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BD3190-7225-446A-8A52-ED63CE0BF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6FF225-D7D1-47BF-8470-D47CF3D12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B0388B-791E-4BB5-A4D1-FB9E94212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08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6F760-D0FB-43F8-BDAF-81B432AEA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C0C82D-1E79-4E01-9B51-2CF271A2B1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F218FF-54A1-4C28-BDC5-DAD1F8F4C8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99FD18-422D-4C8B-9B58-070A75CDA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29E11F-700D-4642-8A1F-F9C16D8B4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DC2858-FF16-454C-856E-F8AE2E828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657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EB7E9-AF79-4049-8FC7-11B8AD7A8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3E7328-6FF6-4DE9-BAC9-018016287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633C72-D377-4F33-B524-E20FA9713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47E5A-1CC2-4C4F-964F-AE5379C6C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F0237-965F-4682-BB31-50724F49F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022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B5ABC2-3E63-49CC-BFE8-42A10A0256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C142F6-CE06-4C91-BB5F-CB3B3A694F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B4294-D96D-4432-BD22-0877B49F4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6DA91-3BC4-4504-B369-436A675E7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4D053-6532-4A8D-8AC1-4BA081EC7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785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B05A96-547D-435B-A59F-F8479994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3C9B5E-B2FA-456E-BD7B-A36F75160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C6180-DDEF-4ADA-A38D-AFEC1DABBC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06FC2-9207-4BE6-A7BF-E866A7C307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69491F-9F5F-4F08-826D-A5FAB0C4C2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896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FD9F169-196C-4FA7-819E-A8462078F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687" y="1260732"/>
            <a:ext cx="6302982" cy="45905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D6AAD4-6548-42FB-A4DE-FB1C49E96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317"/>
            <a:ext cx="12192000" cy="228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2A9318-3834-4B4F-A2A9-BD4C3C1D1A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306" y="5430415"/>
            <a:ext cx="12285306" cy="156754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188DDA0-5162-4CA0-99C6-4431CD4E7A4F}"/>
              </a:ext>
            </a:extLst>
          </p:cNvPr>
          <p:cNvGrpSpPr/>
          <p:nvPr/>
        </p:nvGrpSpPr>
        <p:grpSpPr>
          <a:xfrm>
            <a:off x="1524000" y="32478"/>
            <a:ext cx="1819911" cy="1629379"/>
            <a:chOff x="1492905" y="-29179"/>
            <a:chExt cx="1819911" cy="1629379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9DC8AD7-A480-4D7C-ABDF-569BAE905732}"/>
                </a:ext>
              </a:extLst>
            </p:cNvPr>
            <p:cNvSpPr/>
            <p:nvPr/>
          </p:nvSpPr>
          <p:spPr>
            <a:xfrm>
              <a:off x="1682255" y="143455"/>
              <a:ext cx="1301195" cy="126073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F60C35B-1619-4499-9D4B-8C177C3C1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2905" y="-29179"/>
              <a:ext cx="1819911" cy="1629379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266E78BE-0CC9-4D4A-80DF-173E7D15B7F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30" y="44096"/>
            <a:ext cx="1459450" cy="1459450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775AF041-C77D-41D7-93C9-58598BC3D6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837" y="323722"/>
            <a:ext cx="1150583" cy="90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1">
            <a:extLst>
              <a:ext uri="{FF2B5EF4-FFF2-40B4-BE49-F238E27FC236}">
                <a16:creationId xmlns:a16="http://schemas.microsoft.com/office/drawing/2014/main" id="{5435E5A7-25D1-45E9-8A29-A30706D9107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1340639" y="2386470"/>
            <a:ext cx="9078096" cy="322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a-IR" altLang="fa-IR" sz="6600" dirty="0">
                <a:latin typeface="IranNastaliq" panose="02020505000000020003" pitchFamily="18" charset="0"/>
                <a:cs typeface="IranNastaliq" panose="02020505000000020003" pitchFamily="18" charset="0"/>
              </a:rPr>
              <a:t>هفتمین  همایش ملی انجمن رسوب شناسی ایران</a:t>
            </a:r>
            <a:br>
              <a:rPr lang="en-US" altLang="fa-IR" sz="6600" dirty="0">
                <a:latin typeface="IranNastaliq" panose="02020505000000020003" pitchFamily="18" charset="0"/>
                <a:cs typeface="IranNastaliq" panose="02020505000000020003" pitchFamily="18" charset="0"/>
              </a:rPr>
            </a:br>
            <a:br>
              <a:rPr lang="en-US" altLang="fa-IR" sz="6600" dirty="0">
                <a:latin typeface="IranNastaliq" panose="02020505000000020003" pitchFamily="18" charset="0"/>
                <a:cs typeface="IranNastaliq" panose="02020505000000020003" pitchFamily="18" charset="0"/>
              </a:rPr>
            </a:br>
            <a:r>
              <a:rPr lang="fa-IR" altLang="fa-IR" sz="2800" b="1" dirty="0">
                <a:latin typeface="IranNastaliq" panose="02020505000000020003" pitchFamily="18" charset="0"/>
                <a:cs typeface="B Titr" panose="00000700000000000000" pitchFamily="2" charset="-78"/>
              </a:rPr>
              <a:t>دانشگاه اصفهان</a:t>
            </a:r>
            <a:br>
              <a:rPr lang="fa-IR" altLang="fa-IR" sz="6600" b="1" dirty="0">
                <a:latin typeface="IranNastaliq" panose="02020505000000020003" pitchFamily="18" charset="0"/>
                <a:cs typeface="B Titr" panose="00000700000000000000" pitchFamily="2" charset="-78"/>
              </a:rPr>
            </a:br>
            <a:endParaRPr lang="en-US" altLang="fa-IR" sz="660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BD3ED2D-011D-4393-8475-A8FC55F06FF9}"/>
              </a:ext>
            </a:extLst>
          </p:cNvPr>
          <p:cNvSpPr txBox="1">
            <a:spLocks/>
          </p:cNvSpPr>
          <p:nvPr/>
        </p:nvSpPr>
        <p:spPr>
          <a:xfrm>
            <a:off x="2110309" y="4972731"/>
            <a:ext cx="7538756" cy="5837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50000"/>
              </a:lnSpc>
            </a:pPr>
            <a:br>
              <a:rPr lang="fa-IR" altLang="fa-IR" sz="2800" b="1" dirty="0">
                <a:latin typeface="IranNastaliq" panose="02020505000000020003" pitchFamily="18" charset="0"/>
                <a:cs typeface="B Titr" panose="00000700000000000000" pitchFamily="2" charset="-78"/>
              </a:rPr>
            </a:br>
            <a:br>
              <a:rPr lang="fa-IR" altLang="fa-IR" sz="2800" b="1" dirty="0">
                <a:latin typeface="IranNastaliq" panose="02020505000000020003" pitchFamily="18" charset="0"/>
                <a:cs typeface="B Titr" panose="00000700000000000000" pitchFamily="2" charset="-78"/>
              </a:rPr>
            </a:br>
            <a:r>
              <a:rPr lang="fa-IR" altLang="fa-IR" sz="2000" b="1" dirty="0">
                <a:latin typeface="IranNastaliq" panose="02020505000000020003" pitchFamily="18" charset="0"/>
                <a:cs typeface="B Titr" panose="00000700000000000000" pitchFamily="2" charset="-78"/>
              </a:rPr>
              <a:t>23</a:t>
            </a:r>
            <a:r>
              <a:rPr lang="fa-IR" altLang="fa-IR" sz="2800" b="1" dirty="0">
                <a:latin typeface="IranNastaliq" panose="02020505000000020003" pitchFamily="18" charset="0"/>
                <a:cs typeface="B Titr" panose="00000700000000000000" pitchFamily="2" charset="-78"/>
              </a:rPr>
              <a:t> </a:t>
            </a:r>
            <a:r>
              <a:rPr lang="fa-IR" altLang="fa-IR" sz="2000" b="1" dirty="0">
                <a:latin typeface="IranNastaliq" panose="02020505000000020003" pitchFamily="18" charset="0"/>
                <a:cs typeface="B Titr" panose="00000700000000000000" pitchFamily="2" charset="-78"/>
              </a:rPr>
              <a:t>الی</a:t>
            </a:r>
            <a:r>
              <a:rPr lang="fa-IR" altLang="fa-IR" sz="2800" b="1" dirty="0">
                <a:latin typeface="IranNastaliq" panose="02020505000000020003" pitchFamily="18" charset="0"/>
                <a:cs typeface="B Titr" panose="00000700000000000000" pitchFamily="2" charset="-78"/>
              </a:rPr>
              <a:t> </a:t>
            </a:r>
            <a:r>
              <a:rPr lang="fa-IR" altLang="fa-IR" sz="2000" b="1" dirty="0">
                <a:latin typeface="IranNastaliq" panose="02020505000000020003" pitchFamily="18" charset="0"/>
                <a:cs typeface="B Titr" panose="00000700000000000000" pitchFamily="2" charset="-78"/>
              </a:rPr>
              <a:t>25</a:t>
            </a:r>
            <a:r>
              <a:rPr lang="fa-IR" altLang="fa-IR" sz="2800" b="1" dirty="0">
                <a:latin typeface="IranNastaliq" panose="02020505000000020003" pitchFamily="18" charset="0"/>
                <a:cs typeface="B Titr" panose="00000700000000000000" pitchFamily="2" charset="-78"/>
              </a:rPr>
              <a:t> </a:t>
            </a:r>
            <a:r>
              <a:rPr lang="fa-IR" altLang="fa-IR" sz="2000" b="1" dirty="0">
                <a:latin typeface="IranNastaliq" panose="02020505000000020003" pitchFamily="18" charset="0"/>
                <a:cs typeface="B Titr" panose="00000700000000000000" pitchFamily="2" charset="-78"/>
              </a:rPr>
              <a:t>آذر</a:t>
            </a:r>
            <a:r>
              <a:rPr lang="fa-IR" altLang="fa-IR" sz="2800" b="1" dirty="0">
                <a:latin typeface="IranNastaliq" panose="02020505000000020003" pitchFamily="18" charset="0"/>
                <a:cs typeface="B Titr" panose="00000700000000000000" pitchFamily="2" charset="-78"/>
              </a:rPr>
              <a:t> </a:t>
            </a:r>
            <a:r>
              <a:rPr lang="fa-IR" altLang="fa-IR" sz="2000" b="1" dirty="0">
                <a:latin typeface="IranNastaliq" panose="02020505000000020003" pitchFamily="18" charset="0"/>
                <a:cs typeface="B Titr" panose="00000700000000000000" pitchFamily="2" charset="-78"/>
              </a:rPr>
              <a:t>1401</a:t>
            </a:r>
            <a:endParaRPr lang="en-US" altLang="fa-IR" sz="2800" dirty="0">
              <a:latin typeface="IranNastaliq" panose="02020505000000020003" pitchFamily="18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6881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FD9F169-196C-4FA7-819E-A8462078F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687" y="1260732"/>
            <a:ext cx="6302982" cy="45905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D6AAD4-6548-42FB-A4DE-FB1C49E96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317"/>
            <a:ext cx="12192000" cy="228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2A9318-3834-4B4F-A2A9-BD4C3C1D1A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306" y="5430415"/>
            <a:ext cx="12285306" cy="156754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7E7B1A6-8D16-454B-AFB8-A25D66D77F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8103" y="2640013"/>
            <a:ext cx="8093075" cy="915987"/>
          </a:xfrm>
        </p:spPr>
        <p:txBody>
          <a:bodyPr>
            <a:normAutofit fontScale="90000"/>
          </a:bodyPr>
          <a:lstStyle/>
          <a:p>
            <a:pPr rtl="1">
              <a:lnSpc>
                <a:spcPct val="150000"/>
              </a:lnSpc>
            </a:pPr>
            <a:r>
              <a:rPr lang="fa-IR" altLang="fa-IR" sz="2400" b="1" dirty="0">
                <a:solidFill>
                  <a:schemeClr val="tx1"/>
                </a:solidFill>
                <a:effectLst/>
                <a:latin typeface="IranNastaliq" panose="02020505000000020003" pitchFamily="18" charset="0"/>
                <a:cs typeface="B Titr" panose="00000700000000000000" pitchFamily="2" charset="-78"/>
              </a:rPr>
              <a:t>محیط رسوبی و </a:t>
            </a:r>
            <a:r>
              <a:rPr lang="ar-SA" altLang="fa-IR" sz="2400" b="1" dirty="0">
                <a:solidFill>
                  <a:schemeClr val="tx1"/>
                </a:solidFill>
                <a:effectLst/>
                <a:latin typeface="IranNastaliq" panose="02020505000000020003" pitchFamily="18" charset="0"/>
                <a:cs typeface="B Titr" panose="00000700000000000000" pitchFamily="2" charset="-78"/>
              </a:rPr>
              <a:t>چينه نگاری سکانسی نهشته های سیلیسی آواری ائوسن میانی</a:t>
            </a:r>
            <a:r>
              <a:rPr lang="fa-IR" altLang="fa-IR" sz="2400" b="1" dirty="0">
                <a:solidFill>
                  <a:schemeClr val="tx1"/>
                </a:solidFill>
                <a:effectLst/>
                <a:latin typeface="IranNastaliq" panose="02020505000000020003" pitchFamily="18" charset="0"/>
                <a:cs typeface="B Titr" panose="00000700000000000000" pitchFamily="2" charset="-78"/>
              </a:rPr>
              <a:t>،</a:t>
            </a:r>
            <a:r>
              <a:rPr lang="ar-SA" altLang="fa-IR" sz="2400" b="1" dirty="0">
                <a:solidFill>
                  <a:schemeClr val="tx1"/>
                </a:solidFill>
                <a:effectLst/>
                <a:latin typeface="IranNastaliq" panose="02020505000000020003" pitchFamily="18" charset="0"/>
                <a:cs typeface="B Titr" panose="00000700000000000000" pitchFamily="2" charset="-78"/>
              </a:rPr>
              <a:t> شمال بیرجند</a:t>
            </a:r>
            <a:r>
              <a:rPr lang="fa-IR" altLang="fa-IR" sz="2400" b="1" dirty="0">
                <a:solidFill>
                  <a:schemeClr val="tx1"/>
                </a:solidFill>
                <a:effectLst/>
                <a:latin typeface="IranNastaliq" panose="02020505000000020003" pitchFamily="18" charset="0"/>
                <a:cs typeface="B Titr" panose="00000700000000000000" pitchFamily="2" charset="-78"/>
              </a:rPr>
              <a:t> (عنوان </a:t>
            </a:r>
            <a:r>
              <a:rPr lang="en-US" altLang="fa-IR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B </a:t>
            </a:r>
            <a:r>
              <a:rPr lang="en-US" altLang="fa-IR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titr</a:t>
            </a:r>
            <a:r>
              <a:rPr lang="en-US" altLang="fa-IR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24</a:t>
            </a:r>
            <a:r>
              <a:rPr lang="fa-IR" altLang="fa-IR" sz="2400" b="1" dirty="0">
                <a:solidFill>
                  <a:schemeClr val="tx1"/>
                </a:solidFill>
                <a:effectLst/>
                <a:latin typeface="IranNastaliq" panose="02020505000000020003" pitchFamily="18" charset="0"/>
                <a:cs typeface="B Titr" panose="00000700000000000000" pitchFamily="2" charset="-78"/>
              </a:rPr>
              <a:t>)</a:t>
            </a:r>
            <a:endParaRPr lang="en-US" altLang="fa-IR" sz="2400" dirty="0">
              <a:solidFill>
                <a:schemeClr val="tx1"/>
              </a:solidFill>
              <a:effectLst/>
              <a:latin typeface="IranNastaliq" panose="02020505000000020003" pitchFamily="18" charset="0"/>
              <a:cs typeface="B Titr" panose="00000700000000000000" pitchFamily="2" charset="-78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6133043-8ADB-4B1D-B4C3-288E0108E2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0371" y="4095098"/>
            <a:ext cx="8093075" cy="611188"/>
          </a:xfrm>
        </p:spPr>
        <p:txBody>
          <a:bodyPr/>
          <a:lstStyle/>
          <a:p>
            <a:pPr rtl="1"/>
            <a:r>
              <a:rPr lang="fa-IR" altLang="fa-IR" sz="1600" b="1" dirty="0">
                <a:solidFill>
                  <a:schemeClr val="tx1"/>
                </a:solidFill>
                <a:cs typeface="B Titr" panose="00000700000000000000" pitchFamily="2" charset="-78"/>
              </a:rPr>
              <a:t>عاطفه البرز، مریم مرتضوی مهریزی*، سید ناصر رئیس السادات (نویسندگان </a:t>
            </a:r>
            <a:r>
              <a:rPr lang="en-US" altLang="fa-IR" sz="1600" b="1" dirty="0">
                <a:solidFill>
                  <a:schemeClr val="tx1"/>
                </a:solidFill>
                <a:cs typeface="B Titr" panose="00000700000000000000" pitchFamily="2" charset="-78"/>
              </a:rPr>
              <a:t>B </a:t>
            </a:r>
            <a:r>
              <a:rPr lang="en-US" altLang="fa-IR" sz="1600" b="1" dirty="0" err="1">
                <a:solidFill>
                  <a:schemeClr val="tx1"/>
                </a:solidFill>
                <a:cs typeface="B Titr" panose="00000700000000000000" pitchFamily="2" charset="-78"/>
              </a:rPr>
              <a:t>nazanin</a:t>
            </a:r>
            <a:r>
              <a:rPr lang="en-US" altLang="fa-IR" sz="1600" b="1" dirty="0">
                <a:solidFill>
                  <a:schemeClr val="tx1"/>
                </a:solidFill>
                <a:cs typeface="B Titr" panose="00000700000000000000" pitchFamily="2" charset="-78"/>
              </a:rPr>
              <a:t> 16</a:t>
            </a:r>
            <a:r>
              <a:rPr lang="fa-IR" altLang="fa-IR" sz="1600" b="1" dirty="0">
                <a:solidFill>
                  <a:schemeClr val="tx1"/>
                </a:solidFill>
                <a:cs typeface="B Titr" panose="00000700000000000000" pitchFamily="2" charset="-78"/>
              </a:rPr>
              <a:t>)</a:t>
            </a:r>
            <a:r>
              <a:rPr lang="en-US" altLang="fa-IR" sz="1600" b="1" dirty="0">
                <a:solidFill>
                  <a:schemeClr val="tx1"/>
                </a:solidFill>
                <a:cs typeface="B Titr" panose="00000700000000000000" pitchFamily="2" charset="-78"/>
              </a:rPr>
              <a:t> </a:t>
            </a:r>
            <a:endParaRPr lang="en-US" altLang="fa-IR" sz="1600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C247C5E-75EF-479D-9E46-1C98D545656C}"/>
              </a:ext>
            </a:extLst>
          </p:cNvPr>
          <p:cNvGrpSpPr/>
          <p:nvPr/>
        </p:nvGrpSpPr>
        <p:grpSpPr>
          <a:xfrm>
            <a:off x="139830" y="32478"/>
            <a:ext cx="6003719" cy="1629379"/>
            <a:chOff x="139830" y="32478"/>
            <a:chExt cx="6003719" cy="1629379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EAD2F4D-B36D-41FA-96FA-81DDE28233DE}"/>
                </a:ext>
              </a:extLst>
            </p:cNvPr>
            <p:cNvGrpSpPr/>
            <p:nvPr/>
          </p:nvGrpSpPr>
          <p:grpSpPr>
            <a:xfrm>
              <a:off x="1524000" y="32478"/>
              <a:ext cx="1819911" cy="1629379"/>
              <a:chOff x="1492905" y="-29179"/>
              <a:chExt cx="1819911" cy="1629379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C32CD956-3B43-4572-BABE-5A4AA02E6634}"/>
                  </a:ext>
                </a:extLst>
              </p:cNvPr>
              <p:cNvSpPr/>
              <p:nvPr/>
            </p:nvSpPr>
            <p:spPr>
              <a:xfrm>
                <a:off x="1682255" y="143455"/>
                <a:ext cx="1301195" cy="126073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B6BF6F65-F894-481D-887B-5DE687959B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92905" y="-29179"/>
                <a:ext cx="1819911" cy="1629379"/>
              </a:xfrm>
              <a:prstGeom prst="rect">
                <a:avLst/>
              </a:prstGeom>
            </p:spPr>
          </p:pic>
        </p:grp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0F51070-B081-4C36-BA19-846EA61A9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830" y="44096"/>
              <a:ext cx="1459450" cy="1459450"/>
            </a:xfrm>
            <a:prstGeom prst="rect">
              <a:avLst/>
            </a:prstGeom>
          </p:spPr>
        </p:pic>
        <p:pic>
          <p:nvPicPr>
            <p:cNvPr id="24" name="Picture 4">
              <a:extLst>
                <a:ext uri="{FF2B5EF4-FFF2-40B4-BE49-F238E27FC236}">
                  <a16:creationId xmlns:a16="http://schemas.microsoft.com/office/drawing/2014/main" id="{68A1D895-4FFB-4EFF-B2A9-2F2B0A2670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837" y="323722"/>
              <a:ext cx="1150583" cy="900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5">
              <a:extLst>
                <a:ext uri="{FF2B5EF4-FFF2-40B4-BE49-F238E27FC236}">
                  <a16:creationId xmlns:a16="http://schemas.microsoft.com/office/drawing/2014/main" id="{FB1B8EBC-5AF3-4068-BB09-B17EAC32EE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977" y="495732"/>
              <a:ext cx="1493572" cy="555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00945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FD9F169-196C-4FA7-819E-A8462078F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687" y="1260732"/>
            <a:ext cx="6302982" cy="45905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D6AAD4-6548-42FB-A4DE-FB1C49E96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317"/>
            <a:ext cx="12192000" cy="228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2A9318-3834-4B4F-A2A9-BD4C3C1D1A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306" y="5430415"/>
            <a:ext cx="12285306" cy="156754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65A0B405-093F-4166-ACE7-5A58A2A33FC2}"/>
              </a:ext>
            </a:extLst>
          </p:cNvPr>
          <p:cNvSpPr txBox="1">
            <a:spLocks/>
          </p:cNvSpPr>
          <p:nvPr/>
        </p:nvSpPr>
        <p:spPr>
          <a:xfrm>
            <a:off x="785702" y="1829850"/>
            <a:ext cx="8245475" cy="739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defRPr/>
            </a:pPr>
            <a:r>
              <a:rPr lang="fa-IR" sz="2000" dirty="0">
                <a:cs typeface="B Titr" panose="00000700000000000000" pitchFamily="2" charset="-78"/>
              </a:rPr>
              <a:t>عنوان اسلاید (</a:t>
            </a:r>
            <a:r>
              <a:rPr lang="en-US" sz="2000" dirty="0">
                <a:cs typeface="B Titr" panose="00000700000000000000" pitchFamily="2" charset="-78"/>
              </a:rPr>
              <a:t> B </a:t>
            </a:r>
            <a:r>
              <a:rPr lang="en-US" sz="2000" dirty="0" err="1">
                <a:cs typeface="B Titr" panose="00000700000000000000" pitchFamily="2" charset="-78"/>
              </a:rPr>
              <a:t>titr</a:t>
            </a:r>
            <a:r>
              <a:rPr lang="en-US" sz="2000" dirty="0">
                <a:cs typeface="B Titr" panose="00000700000000000000" pitchFamily="2" charset="-78"/>
              </a:rPr>
              <a:t> 20</a:t>
            </a:r>
            <a:r>
              <a:rPr lang="fa-IR" sz="2000" dirty="0">
                <a:cs typeface="B Titr" panose="00000700000000000000" pitchFamily="2" charset="-78"/>
              </a:rPr>
              <a:t>)</a:t>
            </a:r>
            <a:endParaRPr lang="en-US" sz="2000" dirty="0">
              <a:cs typeface="B Titr" panose="00000700000000000000" pitchFamily="2" charset="-78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47AEAC8-A0C7-402F-89C0-8FE98140A4F4}"/>
              </a:ext>
            </a:extLst>
          </p:cNvPr>
          <p:cNvSpPr txBox="1">
            <a:spLocks/>
          </p:cNvSpPr>
          <p:nvPr/>
        </p:nvSpPr>
        <p:spPr>
          <a:xfrm>
            <a:off x="785702" y="2796919"/>
            <a:ext cx="8245475" cy="3054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/>
            <a:r>
              <a:rPr lang="ar-SA" altLang="fa-IR" sz="20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از زون شرق ایران به عنوان زون زمین درز سیستان یاد کرده است و منطقه مورد مطالعه در این </a:t>
            </a:r>
            <a:r>
              <a:rPr lang="fa-IR" altLang="fa-IR" sz="20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زون </a:t>
            </a:r>
            <a:r>
              <a:rPr lang="ar-SA" altLang="fa-IR" sz="20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قرار دارد. </a:t>
            </a:r>
            <a:endParaRPr lang="en-US" altLang="fa-IR" sz="2000" b="1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 rtl="1"/>
            <a:r>
              <a:rPr lang="ar-SA" altLang="fa-IR" sz="20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حوضه سیستان که تا انتهاي ائوسن وجود داشته در طی بازشدگی، توسط رسوبات ضخیم فلیش گونه ائوسن پر شده است. </a:t>
            </a:r>
            <a:endParaRPr lang="en-US" altLang="fa-IR" sz="2000" b="1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 rtl="1"/>
            <a:r>
              <a:rPr lang="ar-SA" altLang="fa-IR" sz="20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چینه نگاری سکانسی سرگذشت رسوب گذاری، فرسایش و بالا و پایین رفتن سطح دریا را در هر منطقه مشخص می کند</a:t>
            </a:r>
            <a:r>
              <a:rPr lang="fa-IR" altLang="fa-IR" sz="20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 (</a:t>
            </a:r>
            <a:r>
              <a:rPr lang="en-US" altLang="fa-IR" sz="18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Emery and Myers, 1996</a:t>
            </a:r>
            <a:r>
              <a:rPr lang="fa-IR" altLang="fa-IR" sz="18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).</a:t>
            </a:r>
          </a:p>
          <a:p>
            <a:pPr algn="just" rtl="1"/>
            <a:r>
              <a:rPr lang="fa-IR" altLang="fa-IR" sz="18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نوشتار متن اسلاید (</a:t>
            </a:r>
            <a:r>
              <a:rPr lang="en-US" altLang="fa-IR" sz="18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B </a:t>
            </a:r>
            <a:r>
              <a:rPr lang="en-US" altLang="fa-IR" sz="1800" b="1" dirty="0" err="1">
                <a:latin typeface="Times New Roman" panose="02020603050405020304" pitchFamily="18" charset="0"/>
                <a:cs typeface="B Nazanin" panose="00000400000000000000" pitchFamily="2" charset="-78"/>
              </a:rPr>
              <a:t>nazanin</a:t>
            </a:r>
            <a:r>
              <a:rPr lang="en-US" altLang="fa-IR" sz="18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 20</a:t>
            </a:r>
            <a:r>
              <a:rPr lang="fa-IR" altLang="fa-IR" sz="18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 برای فونت فارسی و </a:t>
            </a:r>
            <a:r>
              <a:rPr lang="en-US" altLang="fa-IR" sz="18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Times New Roman 18</a:t>
            </a:r>
            <a:r>
              <a:rPr lang="fa-IR" altLang="fa-IR" sz="18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 برای فونتهای لاتین)</a:t>
            </a:r>
            <a:endParaRPr lang="en-US" altLang="fa-IR" sz="2000" b="1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C8287EE-11CE-462C-B76B-C72E6A7BE0BA}"/>
              </a:ext>
            </a:extLst>
          </p:cNvPr>
          <p:cNvGrpSpPr/>
          <p:nvPr/>
        </p:nvGrpSpPr>
        <p:grpSpPr>
          <a:xfrm>
            <a:off x="139830" y="32478"/>
            <a:ext cx="6003719" cy="1629379"/>
            <a:chOff x="139830" y="32478"/>
            <a:chExt cx="6003719" cy="162937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36C2A19-552A-4802-9EF9-F990B224D4D9}"/>
                </a:ext>
              </a:extLst>
            </p:cNvPr>
            <p:cNvGrpSpPr/>
            <p:nvPr/>
          </p:nvGrpSpPr>
          <p:grpSpPr>
            <a:xfrm>
              <a:off x="1524000" y="32478"/>
              <a:ext cx="1819911" cy="1629379"/>
              <a:chOff x="1492905" y="-29179"/>
              <a:chExt cx="1819911" cy="1629379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7EBAA24F-179E-49D5-A0DB-02C833C4C441}"/>
                  </a:ext>
                </a:extLst>
              </p:cNvPr>
              <p:cNvSpPr/>
              <p:nvPr/>
            </p:nvSpPr>
            <p:spPr>
              <a:xfrm>
                <a:off x="1682255" y="143455"/>
                <a:ext cx="1301195" cy="126073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8D91AC39-9597-4D73-8903-27F146AED7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92905" y="-29179"/>
                <a:ext cx="1819911" cy="1629379"/>
              </a:xfrm>
              <a:prstGeom prst="rect">
                <a:avLst/>
              </a:prstGeom>
            </p:spPr>
          </p:pic>
        </p:grp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0610108-3C27-4BB1-B1F9-F69C4AB6C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830" y="44096"/>
              <a:ext cx="1459450" cy="1459450"/>
            </a:xfrm>
            <a:prstGeom prst="rect">
              <a:avLst/>
            </a:prstGeom>
          </p:spPr>
        </p:pic>
        <p:pic>
          <p:nvPicPr>
            <p:cNvPr id="17" name="Picture 4">
              <a:extLst>
                <a:ext uri="{FF2B5EF4-FFF2-40B4-BE49-F238E27FC236}">
                  <a16:creationId xmlns:a16="http://schemas.microsoft.com/office/drawing/2014/main" id="{5A74F292-987D-407E-8421-F4865CBFA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837" y="323722"/>
              <a:ext cx="1150583" cy="900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5">
              <a:extLst>
                <a:ext uri="{FF2B5EF4-FFF2-40B4-BE49-F238E27FC236}">
                  <a16:creationId xmlns:a16="http://schemas.microsoft.com/office/drawing/2014/main" id="{7E5980B0-BAB8-4DC4-BAE4-F7B2CC204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977" y="495732"/>
              <a:ext cx="1493572" cy="555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58912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157</Words>
  <Application>Microsoft Office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IranNastaliq</vt:lpstr>
      <vt:lpstr>Times New Roman</vt:lpstr>
      <vt:lpstr>Office Theme</vt:lpstr>
      <vt:lpstr>هفتمین  همایش ملی انجمن رسوب شناسی ایران  دانشگاه اصفهان </vt:lpstr>
      <vt:lpstr>محیط رسوبی و چينه نگاری سکانسی نهشته های سیلیسی آواری ائوسن میانی، شمال بیرجند (عنوان B titr 24)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negin kourangi</dc:creator>
  <cp:lastModifiedBy>Dell</cp:lastModifiedBy>
  <cp:revision>6</cp:revision>
  <dcterms:created xsi:type="dcterms:W3CDTF">2022-09-02T05:40:26Z</dcterms:created>
  <dcterms:modified xsi:type="dcterms:W3CDTF">2022-09-07T05:32:28Z</dcterms:modified>
</cp:coreProperties>
</file>